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878794-3401-9191-8D78-5479E3A0ADEE}" v="19" dt="2025-08-01T03:05:25.2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7/31/2025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7/31/2025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7/31/2025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video" Target="https://www.youtube.com/embed/CrMEyKnr5eQ?feature=oembed"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doi.org/10.1093/biosci/biaf034" TargetMode="External"/><Relationship Id="rId3" Type="http://schemas.openxmlformats.org/officeDocument/2006/relationships/hyperlink" Target="https://lightaware.org/visibility-environm" TargetMode="External"/><Relationship Id="rId7" Type="http://schemas.openxmlformats.org/officeDocument/2006/relationships/hyperlink" Target="https://doi.org/10.2139/ssrn.3378835" TargetMode="External"/><Relationship Id="rId2" Type="http://schemas.openxmlformats.org/officeDocument/2006/relationships/hyperlink" Target="https://doi.org/10.1016/j.actao.2024.104017" TargetMode="External"/><Relationship Id="rId1" Type="http://schemas.openxmlformats.org/officeDocument/2006/relationships/slideLayout" Target="../slideLayouts/slideLayout2.xml"/><Relationship Id="rId6" Type="http://schemas.openxmlformats.org/officeDocument/2006/relationships/hyperlink" Target="https://doi.org/10.1016/j.cois.2022.100950" TargetMode="External"/><Relationship Id="rId5" Type="http://schemas.openxmlformats.org/officeDocument/2006/relationships/hyperlink" Target="https://doi.org/10.1038/s41467-024-44785-3" TargetMode="External"/><Relationship Id="rId4" Type="http://schemas.openxmlformats.org/officeDocument/2006/relationships/hyperlink" Target="https://darksky.org/resources/what-is-ligh" TargetMode="External"/><Relationship Id="rId9" Type="http://schemas.openxmlformats.org/officeDocument/2006/relationships/hyperlink" Target="https://doi.org/10.1136/jech-2015-20601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Online Media 3" title="common solutions for skyglow">
            <a:hlinkClick r:id="" action="ppaction://media"/>
            <a:extLst>
              <a:ext uri="{FF2B5EF4-FFF2-40B4-BE49-F238E27FC236}">
                <a16:creationId xmlns:a16="http://schemas.microsoft.com/office/drawing/2014/main" id="{A2C32F83-2B45-A44C-5A0F-574BC1E50F7D}"/>
              </a:ext>
            </a:extLst>
          </p:cNvPr>
          <p:cNvPicPr>
            <a:picLocks noRot="1" noChangeAspect="1"/>
          </p:cNvPicPr>
          <p:nvPr>
            <a:videoFile r:link="rId1"/>
          </p:nvPr>
        </p:nvPicPr>
        <p:blipFill>
          <a:blip r:embed="rId3"/>
          <a:stretch>
            <a:fillRect/>
          </a:stretch>
        </p:blipFill>
        <p:spPr>
          <a:xfrm>
            <a:off x="1524000" y="0"/>
            <a:ext cx="9144000" cy="6858000"/>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255809-A40D-91BA-B400-21536E8E5CBB}"/>
              </a:ext>
            </a:extLst>
          </p:cNvPr>
          <p:cNvSpPr>
            <a:spLocks noGrp="1"/>
          </p:cNvSpPr>
          <p:nvPr>
            <p:ph idx="1"/>
          </p:nvPr>
        </p:nvSpPr>
        <p:spPr>
          <a:xfrm>
            <a:off x="838200" y="332105"/>
            <a:ext cx="10515600" cy="5844858"/>
          </a:xfrm>
        </p:spPr>
        <p:txBody>
          <a:bodyPr vert="horz" lIns="91440" tIns="45720" rIns="91440" bIns="45720" rtlCol="0" anchor="t">
            <a:normAutofit fontScale="40000" lnSpcReduction="20000"/>
          </a:bodyPr>
          <a:lstStyle/>
          <a:p>
            <a:r>
              <a:rPr lang="en-US" dirty="0">
                <a:ea typeface="+mn-lt"/>
                <a:cs typeface="+mn-lt"/>
              </a:rPr>
              <a:t>Made with Blender and Davinci Resolve</a:t>
            </a:r>
            <a:endParaRPr lang="en-US" dirty="0"/>
          </a:p>
          <a:p>
            <a:endParaRPr lang="en-US"/>
          </a:p>
          <a:p>
            <a:r>
              <a:rPr lang="en-US" dirty="0">
                <a:ea typeface="+mn-lt"/>
                <a:cs typeface="+mn-lt"/>
              </a:rPr>
              <a:t>bibliography </a:t>
            </a:r>
            <a:endParaRPr lang="en-US" dirty="0"/>
          </a:p>
          <a:p>
            <a:endParaRPr lang="en-US"/>
          </a:p>
          <a:p>
            <a:r>
              <a:rPr lang="en-US" dirty="0">
                <a:ea typeface="+mn-lt"/>
                <a:cs typeface="+mn-lt"/>
              </a:rPr>
              <a:t>Fuse, S., Yoshida, T., &amp; Kobayashi, Y. (2024). Effects of artificial night lighting on a web-building spider species in urban green spaces. Acta </a:t>
            </a:r>
            <a:r>
              <a:rPr lang="en-US" dirty="0" err="1">
                <a:ea typeface="+mn-lt"/>
                <a:cs typeface="+mn-lt"/>
              </a:rPr>
              <a:t>Oecologica</a:t>
            </a:r>
            <a:r>
              <a:rPr lang="en-US" dirty="0">
                <a:ea typeface="+mn-lt"/>
                <a:cs typeface="+mn-lt"/>
              </a:rPr>
              <a:t>, 124, 104017. </a:t>
            </a:r>
            <a:r>
              <a:rPr lang="en-US" dirty="0">
                <a:ea typeface="+mn-lt"/>
                <a:cs typeface="+mn-lt"/>
                <a:hlinkClick r:id="rId2"/>
              </a:rPr>
              <a:t>https://doi.org/10.1016/j.actao.2024.104017</a:t>
            </a:r>
            <a:r>
              <a:rPr lang="en-US" dirty="0">
                <a:ea typeface="+mn-lt"/>
                <a:cs typeface="+mn-lt"/>
              </a:rPr>
              <a:t> </a:t>
            </a:r>
            <a:endParaRPr lang="en-US" dirty="0"/>
          </a:p>
          <a:p>
            <a:endParaRPr lang="en-US"/>
          </a:p>
          <a:p>
            <a:r>
              <a:rPr lang="en-US" dirty="0">
                <a:ea typeface="+mn-lt"/>
                <a:cs typeface="+mn-lt"/>
              </a:rPr>
              <a:t>Levin, E. (2010, May 4). Visibility, environmental, and astronomical issues associated with blue-rich white outdoor lighting. </a:t>
            </a:r>
            <a:r>
              <a:rPr lang="en-US" err="1">
                <a:ea typeface="+mn-lt"/>
                <a:cs typeface="+mn-lt"/>
              </a:rPr>
              <a:t>LightAware</a:t>
            </a:r>
            <a:r>
              <a:rPr lang="en-US" dirty="0">
                <a:ea typeface="+mn-lt"/>
                <a:cs typeface="+mn-lt"/>
              </a:rPr>
              <a:t>. </a:t>
            </a:r>
            <a:r>
              <a:rPr lang="en-US" dirty="0">
                <a:ea typeface="+mn-lt"/>
                <a:cs typeface="+mn-lt"/>
                <a:hlinkClick r:id="rId3"/>
              </a:rPr>
              <a:t>https://lightaware.org/visibility-environm</a:t>
            </a:r>
            <a:r>
              <a:rPr lang="en-US" dirty="0">
                <a:ea typeface="+mn-lt"/>
                <a:cs typeface="+mn-lt"/>
              </a:rPr>
              <a:t>... </a:t>
            </a:r>
            <a:endParaRPr lang="en-US" dirty="0"/>
          </a:p>
          <a:p>
            <a:endParaRPr lang="en-US"/>
          </a:p>
          <a:p>
            <a:r>
              <a:rPr lang="en-US" dirty="0">
                <a:ea typeface="+mn-lt"/>
                <a:cs typeface="+mn-lt"/>
              </a:rPr>
              <a:t>Staff. (n.d.). Outdoor lighting at night doesn’t do what you think it does to reduce crime and increase safety. </a:t>
            </a:r>
            <a:r>
              <a:rPr lang="en-US" dirty="0" err="1">
                <a:ea typeface="+mn-lt"/>
                <a:cs typeface="+mn-lt"/>
              </a:rPr>
              <a:t>DarkSky</a:t>
            </a:r>
            <a:r>
              <a:rPr lang="en-US" dirty="0">
                <a:ea typeface="+mn-lt"/>
                <a:cs typeface="+mn-lt"/>
              </a:rPr>
              <a:t> International. </a:t>
            </a:r>
            <a:r>
              <a:rPr lang="en-US" dirty="0">
                <a:ea typeface="+mn-lt"/>
                <a:cs typeface="+mn-lt"/>
                <a:hlinkClick r:id="rId4"/>
              </a:rPr>
              <a:t>https://darksky.org/resources/what-is-ligh</a:t>
            </a:r>
            <a:r>
              <a:rPr lang="en-US" dirty="0">
                <a:ea typeface="+mn-lt"/>
                <a:cs typeface="+mn-lt"/>
              </a:rPr>
              <a:t>.... </a:t>
            </a:r>
            <a:endParaRPr lang="en-US" dirty="0"/>
          </a:p>
          <a:p>
            <a:endParaRPr lang="en-US"/>
          </a:p>
          <a:p>
            <a:r>
              <a:rPr lang="en-US" dirty="0">
                <a:ea typeface="+mn-lt"/>
                <a:cs typeface="+mn-lt"/>
              </a:rPr>
              <a:t>Fabian, S. T., Sondhi, Y., Allen, P. E., Theobald, J. C., &amp; Lin, H.-T. (2024). Why flying insects gather at artificial light. Nature Communications, 15(1). </a:t>
            </a:r>
            <a:r>
              <a:rPr lang="en-US" dirty="0">
                <a:ea typeface="+mn-lt"/>
                <a:cs typeface="+mn-lt"/>
                <a:hlinkClick r:id="rId5"/>
              </a:rPr>
              <a:t>https://doi.org/10.1038/s41467-024-44785-3</a:t>
            </a:r>
            <a:r>
              <a:rPr lang="en-US" dirty="0">
                <a:ea typeface="+mn-lt"/>
                <a:cs typeface="+mn-lt"/>
              </a:rPr>
              <a:t> </a:t>
            </a:r>
            <a:endParaRPr lang="en-US" dirty="0"/>
          </a:p>
          <a:p>
            <a:endParaRPr lang="en-US"/>
          </a:p>
          <a:p>
            <a:r>
              <a:rPr lang="en-US" dirty="0">
                <a:ea typeface="+mn-lt"/>
                <a:cs typeface="+mn-lt"/>
              </a:rPr>
              <a:t>Kehoe, R., Sanders, D., &amp; van Veen, F. J. (2022). Towards a mechanistic understanding of the effects of artificial light at night on insect populations and communities. Current Opinion in Insect Science, 53, 100950. </a:t>
            </a:r>
            <a:r>
              <a:rPr lang="en-US" dirty="0">
                <a:ea typeface="+mn-lt"/>
                <a:cs typeface="+mn-lt"/>
                <a:hlinkClick r:id="rId6"/>
              </a:rPr>
              <a:t>https://doi.org/10.1016/j.cois.2022.100950</a:t>
            </a:r>
            <a:r>
              <a:rPr lang="en-US" dirty="0">
                <a:ea typeface="+mn-lt"/>
                <a:cs typeface="+mn-lt"/>
              </a:rPr>
              <a:t> </a:t>
            </a:r>
            <a:endParaRPr lang="en-US" dirty="0"/>
          </a:p>
          <a:p>
            <a:endParaRPr lang="en-US"/>
          </a:p>
          <a:p>
            <a:r>
              <a:rPr lang="en-US" dirty="0">
                <a:ea typeface="+mn-lt"/>
                <a:cs typeface="+mn-lt"/>
              </a:rPr>
              <a:t>Owens, A., Cochard, P., Durrant, J., Perkin, E., &amp; Seymoure, B. (2019). Light pollution is a driver of insect declines. SSRN Electronic Journal. </a:t>
            </a:r>
            <a:r>
              <a:rPr lang="en-US" dirty="0">
                <a:ea typeface="+mn-lt"/>
                <a:cs typeface="+mn-lt"/>
                <a:hlinkClick r:id="rId7"/>
              </a:rPr>
              <a:t>https://doi.org/10.2139/ssrn.3378835</a:t>
            </a:r>
            <a:r>
              <a:rPr lang="en-US" dirty="0">
                <a:ea typeface="+mn-lt"/>
                <a:cs typeface="+mn-lt"/>
              </a:rPr>
              <a:t> </a:t>
            </a:r>
            <a:endParaRPr lang="en-US" dirty="0"/>
          </a:p>
          <a:p>
            <a:endParaRPr lang="en-US"/>
          </a:p>
          <a:p>
            <a:r>
              <a:rPr lang="en-US" dirty="0" err="1">
                <a:ea typeface="+mn-lt"/>
                <a:cs typeface="+mn-lt"/>
              </a:rPr>
              <a:t>Halsch</a:t>
            </a:r>
            <a:r>
              <a:rPr lang="en-US" dirty="0">
                <a:ea typeface="+mn-lt"/>
                <a:cs typeface="+mn-lt"/>
              </a:rPr>
              <a:t>, C. A., Elphick, C. S., </a:t>
            </a:r>
            <a:r>
              <a:rPr lang="en-US" dirty="0" err="1">
                <a:ea typeface="+mn-lt"/>
                <a:cs typeface="+mn-lt"/>
              </a:rPr>
              <a:t>Bahlai</a:t>
            </a:r>
            <a:r>
              <a:rPr lang="en-US" dirty="0">
                <a:ea typeface="+mn-lt"/>
                <a:cs typeface="+mn-lt"/>
              </a:rPr>
              <a:t>, C. A., Forister, M. L., Wagner, D. L., Ware, J. L., &amp; Grames, E. M. (2025b). Meta-synthesis reveals interconnections among apparent drivers of Insect Biodiversity Loss. </a:t>
            </a:r>
            <a:r>
              <a:rPr lang="en-US" dirty="0" err="1">
                <a:ea typeface="+mn-lt"/>
                <a:cs typeface="+mn-lt"/>
              </a:rPr>
              <a:t>BioScience</a:t>
            </a:r>
            <a:r>
              <a:rPr lang="en-US" dirty="0">
                <a:ea typeface="+mn-lt"/>
                <a:cs typeface="+mn-lt"/>
              </a:rPr>
              <a:t>. </a:t>
            </a:r>
            <a:r>
              <a:rPr lang="en-US" dirty="0">
                <a:ea typeface="+mn-lt"/>
                <a:cs typeface="+mn-lt"/>
                <a:hlinkClick r:id="rId8"/>
              </a:rPr>
              <a:t>https://doi.org/10.1093/biosci/biaf034</a:t>
            </a:r>
            <a:endParaRPr lang="en-US" dirty="0">
              <a:ea typeface="+mn-lt"/>
              <a:cs typeface="+mn-lt"/>
            </a:endParaRPr>
          </a:p>
          <a:p>
            <a:endParaRPr lang="en-US" dirty="0"/>
          </a:p>
          <a:p>
            <a:r>
              <a:rPr lang="en-US" dirty="0">
                <a:ea typeface="+mn-lt"/>
                <a:cs typeface="+mn-lt"/>
              </a:rPr>
              <a:t>Steinbach, Rebecca, Chloe Perkins, Lisa Tompson, Shane Johnson, Ben Armstrong, Judith Green, Chris Grundy, Paul Wilkinson, and Phil Edwards. “The Effect of Reduced Street Lighting on Road Casualties and Crime in England and Wales: Controlled Interrupted Time Series Analysis.” </a:t>
            </a:r>
            <a:r>
              <a:rPr lang="en-US" i="1" dirty="0">
                <a:ea typeface="+mn-lt"/>
                <a:cs typeface="+mn-lt"/>
              </a:rPr>
              <a:t>Journal of Epidemiology and Community Health</a:t>
            </a:r>
            <a:r>
              <a:rPr lang="en-US" dirty="0">
                <a:ea typeface="+mn-lt"/>
                <a:cs typeface="+mn-lt"/>
              </a:rPr>
              <a:t> 69, no. 11 (July 28, 2015): 1118–24. </a:t>
            </a:r>
            <a:r>
              <a:rPr lang="en-US" dirty="0">
                <a:ea typeface="+mn-lt"/>
                <a:cs typeface="+mn-lt"/>
                <a:hlinkClick r:id="rId9"/>
              </a:rPr>
              <a:t>https://doi.org/10.1136/jech-2015-206012</a:t>
            </a:r>
            <a:r>
              <a:rPr lang="en-US" dirty="0">
                <a:ea typeface="+mn-lt"/>
                <a:cs typeface="+mn-lt"/>
              </a:rPr>
              <a:t>. </a:t>
            </a:r>
            <a:endParaRPr lang="en-US" dirty="0"/>
          </a:p>
          <a:p>
            <a:endParaRPr lang="en-US" dirty="0"/>
          </a:p>
        </p:txBody>
      </p:sp>
    </p:spTree>
    <p:extLst>
      <p:ext uri="{BB962C8B-B14F-4D97-AF65-F5344CB8AC3E}">
        <p14:creationId xmlns:p14="http://schemas.microsoft.com/office/powerpoint/2010/main" val="17413760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15</cp:revision>
  <dcterms:created xsi:type="dcterms:W3CDTF">2025-07-31T23:58:32Z</dcterms:created>
  <dcterms:modified xsi:type="dcterms:W3CDTF">2025-08-01T03:05:51Z</dcterms:modified>
</cp:coreProperties>
</file>